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2" r:id="rId4"/>
    <p:sldId id="257" r:id="rId5"/>
    <p:sldId id="258" r:id="rId6"/>
    <p:sldId id="259" r:id="rId7"/>
    <p:sldId id="264" r:id="rId8"/>
    <p:sldId id="265" r:id="rId9"/>
    <p:sldId id="266" r:id="rId10"/>
    <p:sldId id="267" r:id="rId11"/>
    <p:sldId id="263" r:id="rId12"/>
    <p:sldId id="260" r:id="rId13"/>
    <p:sldId id="270" r:id="rId14"/>
    <p:sldId id="269" r:id="rId15"/>
    <p:sldId id="271" r:id="rId16"/>
    <p:sldId id="27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antha Reizes" initials="SR" lastIdx="1" clrIdx="0">
    <p:extLst>
      <p:ext uri="{19B8F6BF-5375-455C-9EA6-DF929625EA0E}">
        <p15:presenceInfo xmlns:p15="http://schemas.microsoft.com/office/powerpoint/2012/main" userId="4504c4ccd0318013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8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commentAuthors" Target="commentAuthors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2F36C8-7BA5-4985-805C-074F16097F9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E22CD26-93E4-4C0F-917B-2CF91233416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1AE4D1-0893-458D-8703-03F52C7021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F1460B-689E-45C1-AF96-50773D9101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6D5D50-A850-4950-85EA-92CA0E1C8E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85747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21B60-E484-4ADF-8992-CBD603E9D1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30D9AA8-95FA-40B5-BE7B-5FDA3CF406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F1C041-0D36-4B84-9A47-B436EFA4D4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180A03-1172-4DDB-958B-EFCD441C2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371936-4079-40EB-9A34-0DDE61C922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73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CCE9036-F9C1-408A-AF38-F07484A5E8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B30677-16D0-462A-AEEC-32BA6DF085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A8D09C-A629-4088-96DD-3169EFC362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3B4DB2-E1CF-49A5-8A8B-881FF94AA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48D85-161F-47FC-BCB6-3F41ADF097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1341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855AB-FA34-402E-9415-E19CF6977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E9BC6F-C535-4975-BAAF-78B89B1EB0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C5B283-EFDC-434A-BE4C-653BFF75D2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81E291-DE0B-4BC6-9F6B-168E74453F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77156F-6802-40DE-A779-094FFA9D9B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646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7E809D-3308-4D05-A67E-EC6888D54A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688582-9C8B-468D-8F19-092AEEEB2B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D8BDCD-8521-41B1-A102-EDCEDA775F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2629C5-B933-4694-A2A5-82FC258B88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680D04-7FA3-4ED8-B464-BA36A9287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5574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85A77-93FC-49DA-9F48-3F3435A2A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1F2E57-2F12-459B-B328-5C56E3F1E66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627355-9059-4AB8-A3E5-50959009B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D245AE-7C5D-49F3-A203-65E65DFF2E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3F7BE1-F5DA-435B-89A9-30DBB4B08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8932D2-1F00-488C-9A70-91F0A6F42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5397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2E7EF6-F460-4011-81F8-78A9563B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7A9B871-C9D5-4135-BB5A-743B47464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1B6515-9CE7-466C-A14B-AB4EC570A4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11586F-E3AA-4F44-9DD4-095F550B7A2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7F33240-382C-49BA-9002-42290110D09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3005F24-075F-4981-BD4C-2C44DD31E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A2F6DD-AE69-48A2-AA73-337C6051B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A698D90-4699-474A-9714-92E1880CE5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2352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0046D-8564-4194-A938-510E1ECED1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06E7A8-7015-4B0D-AFC9-BA920F472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A5C2B3C-EFE8-473C-A733-CB51BA23D7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258AA17-4D67-47CD-9318-7EA747AE1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6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26FBE5-5790-4173-92E7-5403D930A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B9BB414-0B1C-49E1-ABBA-345DB3B09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6F9E14B-E7DF-445B-AFAB-FDF5917D1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1333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01F9-CC0F-4BA2-A7FE-2BD11E359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FC0702-B397-4781-9D82-0DD4F491C3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164A56-B371-45EF-ACF3-5EAC192C0A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A4E77BB-DEC0-423D-AC21-7A4B5F0CE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44FC7C7-6D2B-46B3-9BA2-AAC35E0172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BDCB90-4B99-4BBF-B01A-CE1342E60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7623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100CD5-331D-4001-BCB2-1361A11C9F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C08B9CE-1476-4DDD-A56C-6F52E63F20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753D1A-2FA1-4CC5-8A06-5F2ED73F1B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C37033-A8A9-4184-A7C2-986F129D7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553A09D-FC43-44CC-99EB-B21363BD0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16A53F8-729A-45E7-B5F9-3987FBA5D1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26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8CA8603-7258-42DC-A1FF-AB90F8744C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81F980-41D2-4464-BFF9-56624F8414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5265EA-3B2D-44D0-AB27-605C83238E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F763B9-6865-4338-9C1F-CE7A9BE0177B}" type="datetimeFigureOut">
              <a:rPr lang="en-US" smtClean="0"/>
              <a:t>3/15/2021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66F6CC-2B08-4061-840D-10411522BE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7124E7-A17C-4C52-9DF5-4BAD36A5ABD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3615A-0FE3-4A08-B440-A4049AAB32B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427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eprint.iacr.org/2015/522.pdf" TargetMode="External"/><Relationship Id="rId2" Type="http://schemas.openxmlformats.org/officeDocument/2006/relationships/hyperlink" Target="https://eprint.iacr.org/2015/1128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degruyter.com/document/doi/10.1515/JMC.2008.009/html" TargetMode="External"/><Relationship Id="rId4" Type="http://schemas.openxmlformats.org/officeDocument/2006/relationships/hyperlink" Target="https://epubs.siam.org/doi/pdf/10.1137/1.9781611973075.119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1D53BB-EEEE-4527-988D-BAF2D5087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BDGL Sieve</a:t>
            </a:r>
            <a:br>
              <a:rPr lang="en-US" dirty="0"/>
            </a:br>
            <a:r>
              <a:rPr lang="en-US" sz="4000" dirty="0"/>
              <a:t>“New directions in nearest neighbor searching with applications to lattice sieving”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505A50A-0790-474B-8CA8-DE615C0146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  <a:p>
            <a:r>
              <a:rPr lang="en-US" dirty="0"/>
              <a:t>Anja Becker, Leo </a:t>
            </a:r>
            <a:r>
              <a:rPr lang="en-US" dirty="0" err="1"/>
              <a:t>Ducas</a:t>
            </a:r>
            <a:r>
              <a:rPr lang="en-US" dirty="0"/>
              <a:t>, Nicolas Gama, Thijs </a:t>
            </a:r>
            <a:r>
              <a:rPr lang="en-US" dirty="0" err="1"/>
              <a:t>Laarhoven</a:t>
            </a:r>
            <a:r>
              <a:rPr lang="en-US" dirty="0"/>
              <a:t> 2016</a:t>
            </a:r>
          </a:p>
          <a:p>
            <a:endParaRPr lang="en-US" dirty="0"/>
          </a:p>
          <a:p>
            <a:r>
              <a:rPr lang="en-US" dirty="0"/>
              <a:t>Presented by Ray Perlner</a:t>
            </a:r>
          </a:p>
        </p:txBody>
      </p:sp>
    </p:spTree>
    <p:extLst>
      <p:ext uri="{BB962C8B-B14F-4D97-AF65-F5344CB8AC3E}">
        <p14:creationId xmlns:p14="http://schemas.microsoft.com/office/powerpoint/2010/main" val="41714732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710F9A-7633-4669-AC85-1336E2685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list decoding algorithm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402F692-CCE8-4F62-8713-D075D085D24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4974" y="1825625"/>
            <a:ext cx="52820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1923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88BD-609B-4F66-A599-B4EE9A1F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 Sieve vs NV Sieve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2B4FBB-8C0E-499B-B102-3C74CB3453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Best asymptotic time-space tradeoff </a:t>
            </a:r>
            <a:r>
              <a:rPr lang="en-US"/>
              <a:t>in BDGL </a:t>
            </a:r>
            <a:r>
              <a:rPr lang="en-US" dirty="0"/>
              <a:t>is based on modifying NV Sieve</a:t>
            </a:r>
          </a:p>
          <a:p>
            <a:r>
              <a:rPr lang="en-US" dirty="0"/>
              <a:t>However, BDGL implemented and spent most of their time analyzing a modified version of Gauss Sieve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5681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4F67C0-8077-4F29-A6C0-0685AB38BC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 Sieve (unmodified, from MV10)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30BD1E18-BF9C-46D6-8F7D-C7B0B01CDAE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37051" y="1825625"/>
            <a:ext cx="10117898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08380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1988BD-609B-4F66-A599-B4EE9A1F56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Gauss Sieve vs NV Sieve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2B4FBB-8C0E-499B-B102-3C74CB34536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Best asymptotic time-space tradeoff in BDGL is based on modifying NV Sieve</a:t>
                </a:r>
              </a:p>
              <a:p>
                <a:pPr lvl="1"/>
                <a:r>
                  <a:rPr lang="en-US" dirty="0"/>
                  <a:t>Consider few enough buckets at a time that space complexity doesn’t increase asymptotically</a:t>
                </a:r>
              </a:p>
              <a:p>
                <a:pPr lvl="1"/>
                <a:r>
                  <a:rPr lang="en-US" dirty="0"/>
                  <a:t>When a reduction is found replace longest vector in list</a:t>
                </a:r>
              </a:p>
              <a:p>
                <a:r>
                  <a:rPr lang="en-US" dirty="0"/>
                  <a:t>However, BDGL implemented and spent most of their time analyzing a modified version of Gauss Sieve</a:t>
                </a:r>
              </a:p>
              <a:p>
                <a:pPr lvl="1"/>
                <a:r>
                  <a:rPr lang="en-US" dirty="0"/>
                  <a:t>Considered better in practice (at least in 2016)</a:t>
                </a:r>
              </a:p>
              <a:p>
                <a:pPr lvl="1"/>
                <a:r>
                  <a:rPr lang="en-US" dirty="0"/>
                  <a:t>Depth first strategy</a:t>
                </a:r>
              </a:p>
              <a:p>
                <a:pPr lvl="2"/>
                <a:r>
                  <a:rPr lang="en-US" dirty="0"/>
                  <a:t>Find all reductions involving a single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before considering reductions involving pairs of the other vectors</a:t>
                </a:r>
              </a:p>
              <a:p>
                <a:pPr lvl="2"/>
                <a:r>
                  <a:rPr lang="en-US" dirty="0"/>
                  <a:t>For all other vectors,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need to precompute list of all buckets they fall in</a:t>
                </a:r>
              </a:p>
              <a:p>
                <a:pPr lvl="2"/>
                <a:r>
                  <a:rPr lang="en-US" dirty="0"/>
                  <a:t>To save space, may use one criterion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, for including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in precomputed bucket,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𝑤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dirty="0"/>
              </a:p>
              <a:p>
                <a:pPr marL="914400" lvl="2" indent="0">
                  <a:buNone/>
                </a:pPr>
                <a:r>
                  <a:rPr lang="en-US" dirty="0"/>
                  <a:t>and a less stringent criterion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</m:oMath>
                </a14:m>
                <a:r>
                  <a:rPr lang="en-US" dirty="0"/>
                  <a:t> for including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to check if it’s a near neighbor of other bucket elements</a:t>
                </a:r>
              </a:p>
              <a:p>
                <a:pPr marL="914400" lvl="2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⟨"/>
                          <m:endChr m:val="⟩"/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𝑣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|</m:t>
                      </m:r>
                    </m:oMath>
                  </m:oMathPara>
                </a14:m>
                <a:endParaRPr lang="en-US" dirty="0"/>
              </a:p>
              <a:p>
                <a:pPr lvl="1"/>
                <a:r>
                  <a:rPr lang="en-US" dirty="0"/>
                  <a:t>When a reduction is found between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r>
                  <a:rPr lang="en-US" dirty="0"/>
                  <a:t> replaces the longer of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or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𝑤</m:t>
                    </m:r>
                  </m:oMath>
                </a14:m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72B4FBB-8C0E-499B-B102-3C74CB34536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221" r="-4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467132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5DC588-8935-42AB-963D-F9C769D4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graph revisited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 Placeholder 9">
                <a:extLst>
                  <a:ext uri="{FF2B5EF4-FFF2-40B4-BE49-F238E27FC236}">
                    <a16:creationId xmlns:a16="http://schemas.microsoft.com/office/drawing/2014/main" id="{5E9CC179-834D-403E-BDC4-09A18A9DF624}"/>
                  </a:ext>
                </a:extLst>
              </p:cNvPr>
              <p:cNvSpPr>
                <a:spLocks noGrp="1"/>
              </p:cNvSpPr>
              <p:nvPr>
                <p:ph type="body" sz="half" idx="2"/>
              </p:nvPr>
            </p:nvSpPr>
            <p:spPr/>
            <p:txBody>
              <a:bodyPr>
                <a:norm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Everything on the shaded blue line has </a:t>
                </a: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/>
                  <a:t> varies from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r>
                  <a:rPr lang="en-US" sz="2200" dirty="0"/>
                  <a:t> (space optimized) to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2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2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US" sz="2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n-US" sz="2200" dirty="0"/>
                  <a:t> (time optimized)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I think adjusting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sz="2400" dirty="0"/>
                  <a:t> in NV version will similarly trade off RAM queries vs other computation </a:t>
                </a:r>
              </a:p>
            </p:txBody>
          </p:sp>
        </mc:Choice>
        <mc:Fallback xmlns="">
          <p:sp>
            <p:nvSpPr>
              <p:cNvPr id="10" name="Text Placeholder 9">
                <a:extLst>
                  <a:ext uri="{FF2B5EF4-FFF2-40B4-BE49-F238E27FC236}">
                    <a16:creationId xmlns:a16="http://schemas.microsoft.com/office/drawing/2014/main" id="{5E9CC179-834D-403E-BDC4-09A18A9DF6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half" idx="2"/>
              </p:nvPr>
            </p:nvSpPr>
            <p:spPr>
              <a:blipFill>
                <a:blip r:embed="rId2"/>
                <a:stretch>
                  <a:fillRect l="-2171" t="-2240" b="-22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8D98D0D-B38A-465C-BD0F-120E4EC9A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016617" y="480287"/>
            <a:ext cx="6242583" cy="642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84169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33D1D604-B7E4-4DB2-9D1B-297A0623B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Experimental Results</a:t>
            </a:r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9AD9FDC8-7D9D-4095-8A6F-06A6FFE854B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98183" y="1825625"/>
            <a:ext cx="8595633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9687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299BF5-E177-41E8-BED4-DDEF9D9E1E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EBB867-E6B9-417D-98AB-383C889D27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BDGL: </a:t>
            </a:r>
            <a:r>
              <a:rPr lang="en-US" dirty="0">
                <a:hlinkClick r:id="rId2"/>
              </a:rPr>
              <a:t>https://eprint.iacr.org/2015/1128.pdf</a:t>
            </a:r>
            <a:endParaRPr lang="en-US" dirty="0"/>
          </a:p>
          <a:p>
            <a:r>
              <a:rPr lang="en-US" dirty="0"/>
              <a:t>BGJ15: </a:t>
            </a:r>
            <a:r>
              <a:rPr lang="en-US" dirty="0">
                <a:hlinkClick r:id="rId3"/>
              </a:rPr>
              <a:t>https://eprint.iacr.org/2015/522.pdf</a:t>
            </a:r>
            <a:endParaRPr lang="en-US" dirty="0"/>
          </a:p>
          <a:p>
            <a:r>
              <a:rPr lang="en-US" dirty="0"/>
              <a:t>MV10: </a:t>
            </a:r>
            <a:r>
              <a:rPr lang="en-US" dirty="0">
                <a:hlinkClick r:id="rId4"/>
              </a:rPr>
              <a:t>https://epubs.siam.org/doi/pdf/10.1137/1.9781611973075.119</a:t>
            </a:r>
            <a:endParaRPr lang="en-US" dirty="0"/>
          </a:p>
          <a:p>
            <a:r>
              <a:rPr lang="en-US" dirty="0"/>
              <a:t>NV: </a:t>
            </a:r>
            <a:r>
              <a:rPr lang="en-US" dirty="0">
                <a:hlinkClick r:id="rId5"/>
              </a:rPr>
              <a:t>https://www.degruyter.com/document/doi/10.1515/JMC.2008.009/html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41332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CA68CB-79C7-4881-825A-EB24A19125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Highlights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9A3047-D65C-4745-BDE2-D7852E7CEE8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Variant of Gauss Sieve that interpolates between </a:t>
                </a:r>
                <a:endParaRPr lang="en-US" dirty="0">
                  <a:latin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0.292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92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 And</a:t>
                </a:r>
              </a:p>
              <a:p>
                <a:pPr lvl="1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368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0.208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Variant of NV Sieve with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0.292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;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208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Compare with (from Dustin’s talk) Becker, Gamma, </a:t>
                </a:r>
                <a:r>
                  <a:rPr lang="en-US" dirty="0" err="1"/>
                  <a:t>Joux</a:t>
                </a:r>
                <a:r>
                  <a:rPr lang="en-US" dirty="0"/>
                  <a:t> (BGJ15):</a:t>
                </a:r>
              </a:p>
              <a:p>
                <a:pPr marL="457200" lvl="1" indent="0">
                  <a:buNone/>
                </a:pP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mtClean="0">
                        <a:latin typeface="Cambria Math" panose="02040503050406030204" pitchFamily="18" charset="0"/>
                      </a:rPr>
                      <m:t>T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311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;</m:t>
                    </m:r>
                    <m:r>
                      <m:rPr>
                        <m:sty m:val="p"/>
                      </m:rPr>
                      <a:rPr lang="en-US">
                        <a:latin typeface="Cambria Math" panose="02040503050406030204" pitchFamily="18" charset="0"/>
                      </a:rPr>
                      <m:t>S</m:t>
                    </m:r>
                    <m:r>
                      <a:rPr lang="en-US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0.208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+0(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Uses Locality Sensitive Filters (LSF) based on Random Product Codes (RPC) to achieve speedups</a:t>
                </a:r>
              </a:p>
              <a:p>
                <a:pPr lvl="1"/>
                <a:r>
                  <a:rPr lang="en-US" dirty="0"/>
                  <a:t>Use of RPC is the main innovation over BGJ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EF9A3047-D65C-4745-BDE2-D7852E7CEE8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448744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BB5DC588-8935-42AB-963D-F9C769D4F4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BGDL in context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5E9CC179-834D-403E-BDC4-09A18A9DF62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28D98D0D-B38A-465C-BD0F-120E4EC9A41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6617" y="480287"/>
            <a:ext cx="6242583" cy="6427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42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6E16FA-D9F8-418C-B85D-65E33D787C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0BEAE-41E2-40A0-8B91-AC885C1485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Sieving basics/review</a:t>
            </a:r>
          </a:p>
          <a:p>
            <a:r>
              <a:rPr lang="en-US" dirty="0"/>
              <a:t>Locality Sensitive Hashing</a:t>
            </a:r>
          </a:p>
          <a:p>
            <a:r>
              <a:rPr lang="en-US" dirty="0"/>
              <a:t>Locality Sensitive Filtering</a:t>
            </a:r>
          </a:p>
          <a:p>
            <a:r>
              <a:rPr lang="en-US" dirty="0"/>
              <a:t>Random Product Codes</a:t>
            </a:r>
          </a:p>
          <a:p>
            <a:r>
              <a:rPr lang="en-US" dirty="0"/>
              <a:t>Gaussian Sieve vs NV Sieve</a:t>
            </a:r>
          </a:p>
          <a:p>
            <a:r>
              <a:rPr lang="en-US" dirty="0"/>
              <a:t>The chart</a:t>
            </a:r>
          </a:p>
        </p:txBody>
      </p:sp>
    </p:spTree>
    <p:extLst>
      <p:ext uri="{BB962C8B-B14F-4D97-AF65-F5344CB8AC3E}">
        <p14:creationId xmlns:p14="http://schemas.microsoft.com/office/powerpoint/2010/main" val="12041504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C71EA7-8AB5-4893-8579-B48BDDAAB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Sieving Review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C9BBB-1B28-4C60-996B-0CBEC4ECA88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A method for solving exact SVP</a:t>
                </a:r>
              </a:p>
              <a:p>
                <a:r>
                  <a:rPr lang="en-US" dirty="0"/>
                  <a:t>Basic idea</a:t>
                </a:r>
              </a:p>
              <a:p>
                <a:pPr lvl="1"/>
                <a:r>
                  <a:rPr lang="en-US" dirty="0"/>
                  <a:t>Make a big list of lattice points</a:t>
                </a:r>
              </a:p>
              <a:p>
                <a:pPr lvl="1"/>
                <a:r>
                  <a:rPr lang="en-US" dirty="0"/>
                  <a:t>Find pairs of lattice points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dirty="0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such that </a:t>
                </a:r>
                <a14:m>
                  <m:oMath xmlns:m="http://schemas.openxmlformats.org/officeDocument/2006/math">
                    <m:d>
                      <m:dPr>
                        <m:begChr m:val="|"/>
                        <m:endChr m:val="|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sub>
                        </m:sSub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  <m:sSub>
                          <m:sSubPr>
                            <m:ctrlPr>
                              <a:rPr lang="en-US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𝑣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b>
                        </m:sSub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&lt;</m:t>
                    </m:r>
                    <m:r>
                      <m:rPr>
                        <m:sty m:val="p"/>
                      </m:rPr>
                      <a:rPr lang="en-US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min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⁡(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𝑣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Replace the longer lattice points in your list by shorter ones</a:t>
                </a:r>
              </a:p>
              <a:p>
                <a:pPr lvl="1"/>
                <a:r>
                  <a:rPr lang="en-US" dirty="0"/>
                  <a:t>Repeat until you find a shortest lattice point</a:t>
                </a:r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30C9BBB-1B28-4C60-996B-0CBEC4ECA88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101126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600EA-F68F-41B5-9773-53B585847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Assumptions for Heuristic Sieving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14495C-34A7-4B68-91AC-FF659D00C70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85000" lnSpcReduction="20000"/>
              </a:bodyPr>
              <a:lstStyle/>
              <a:p>
                <a:r>
                  <a:rPr lang="en-US" dirty="0"/>
                  <a:t>Starting basis vectors are of length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r>
                  <a:rPr lang="en-US" dirty="0"/>
                  <a:t>Can sample list of up to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𝑂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dirty="0"/>
                  <a:t> lattice vectors of length no more than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</m:rad>
                  </m:oMath>
                </a14:m>
                <a:r>
                  <a:rPr lang="en-US" dirty="0"/>
                  <a:t> times longer than basis vectors</a:t>
                </a:r>
              </a:p>
              <a:p>
                <a:r>
                  <a:rPr lang="en-US" dirty="0"/>
                  <a:t>Assuming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 isn’t super small, almost all vectors in the list will be almost the same length</a:t>
                </a:r>
              </a:p>
              <a:p>
                <a:r>
                  <a:rPr lang="en-US" dirty="0"/>
                  <a:t>Heuristic Assumptions</a:t>
                </a:r>
              </a:p>
              <a:p>
                <a:pPr lvl="1"/>
                <a:r>
                  <a:rPr lang="en-US" dirty="0"/>
                  <a:t>List elements can be modeled as points on the surface of a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-dimensional sphere</a:t>
                </a:r>
              </a:p>
              <a:p>
                <a:pPr lvl="1"/>
                <a:r>
                  <a:rPr lang="en-US" dirty="0"/>
                  <a:t>List elements will be uniformly distributed on the sphere throughout the sieving process</a:t>
                </a:r>
              </a:p>
              <a:p>
                <a:r>
                  <a:rPr lang="en-US" dirty="0"/>
                  <a:t>Consequences</a:t>
                </a:r>
              </a:p>
              <a:p>
                <a:pPr lvl="1"/>
                <a:r>
                  <a:rPr lang="en-US" dirty="0"/>
                  <a:t>A list element can be reduced if its nearest neighbor is within an angle of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Most list elements will fit this criterion if list size is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num>
                              <m:den>
                                <m:r>
                                  <a:rPr lang="en-US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den>
                            </m:f>
                          </m:e>
                        </m:d>
                      </m:e>
                      <m:sup>
                        <m:f>
                          <m:f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(</m:t>
                            </m:r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𝑜</m:t>
                            </m:r>
                            <m:d>
                              <m:dPr>
                                <m:ctrlPr>
                                  <a:rPr lang="en-US" i="1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b="0" i="1" smtClean="0">
                                    <a:latin typeface="Cambria Math" panose="02040503050406030204" pitchFamily="18" charset="0"/>
                                  </a:rPr>
                                  <m:t>𝑛</m:t>
                                </m:r>
                              </m:e>
                            </m:d>
                            <m:r>
                              <a:rPr lang="en-US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)</m:t>
                            </m:r>
                          </m:num>
                          <m:den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sup>
                    </m:sSup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i="1">
                            <a:latin typeface="Cambria Math" panose="02040503050406030204" pitchFamily="18" charset="0"/>
                          </a:rPr>
                          <m:t>.2075(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𝑜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𝑛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Each List element needs to be reduced Poly(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𝑛</m:t>
                    </m:r>
                  </m:oMath>
                </a14:m>
                <a:r>
                  <a:rPr lang="en-US" dirty="0"/>
                  <a:t>) times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414495C-34A7-4B68-91AC-FF659D00C70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812" t="-3081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7563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0811B1-53E2-4146-B1E5-06CD05F413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Locality Sensitive Hash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00209F-33CE-4F73-B04F-0F234C8517C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560352"/>
                <a:ext cx="6938394" cy="4616611"/>
              </a:xfrm>
            </p:spPr>
            <p:txBody>
              <a:bodyPr>
                <a:normAutofit fontScale="92500" lnSpcReduction="10000"/>
              </a:bodyPr>
              <a:lstStyle/>
              <a:p>
                <a:r>
                  <a:rPr lang="en-US" dirty="0"/>
                  <a:t>The Basic NV Sieve and Gauss sieve compare every list vector to every other list vector to find pairs that will reduce</a:t>
                </a:r>
              </a:p>
              <a:p>
                <a:r>
                  <a:rPr lang="en-US" dirty="0"/>
                  <a:t>BGJ15 sorts list vectors into buckets that are more likely to contain nearest neighbors than same-size random sub-lists</a:t>
                </a:r>
              </a:p>
              <a:p>
                <a:pPr lvl="1"/>
                <a:r>
                  <a:rPr lang="en-US" dirty="0"/>
                  <a:t>Make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US" dirty="0"/>
                  <a:t> different buckets (not at the same time if you want good space complexity)</a:t>
                </a:r>
              </a:p>
              <a:p>
                <a:pPr lvl="1"/>
                <a:r>
                  <a:rPr lang="en-US" dirty="0"/>
                  <a:t>For bucket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, pick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random vectors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in the sphere</a:t>
                </a:r>
              </a:p>
              <a:p>
                <a:pPr lvl="1"/>
                <a:r>
                  <a:rPr lang="en-US" dirty="0"/>
                  <a:t>A list vector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goes in bucket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𝑖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err="1"/>
                  <a:t>iff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 for all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𝑗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=1, …, 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US" dirty="0"/>
              </a:p>
              <a:p>
                <a:pPr lvl="1"/>
                <a:r>
                  <a:rPr lang="en-US" dirty="0"/>
                  <a:t>Reuse first few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</m:oMath>
                </a14:m>
                <a:r>
                  <a:rPr lang="en-US" dirty="0"/>
                  <a:t>, … across a lot of different buckets, and use a small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to reduce time spent deciding what buckets list vectors </a:t>
                </a:r>
                <a:r>
                  <a:rPr lang="en-US" i="1" dirty="0"/>
                  <a:t>don’t</a:t>
                </a:r>
                <a:r>
                  <a:rPr lang="en-US" dirty="0"/>
                  <a:t> go in</a:t>
                </a: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000209F-33CE-4F73-B04F-0F234C8517C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560352"/>
                <a:ext cx="6938394" cy="4616611"/>
              </a:xfrm>
              <a:blipFill>
                <a:blip r:embed="rId2"/>
                <a:stretch>
                  <a:fillRect l="-1406" t="-2642" r="-1494" b="-21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Oval 4">
            <a:extLst>
              <a:ext uri="{FF2B5EF4-FFF2-40B4-BE49-F238E27FC236}">
                <a16:creationId xmlns:a16="http://schemas.microsoft.com/office/drawing/2014/main" id="{D5F9CC20-5BC0-49B7-A2BE-E98AAE3637CD}"/>
              </a:ext>
            </a:extLst>
          </p:cNvPr>
          <p:cNvSpPr/>
          <p:nvPr/>
        </p:nvSpPr>
        <p:spPr>
          <a:xfrm>
            <a:off x="8623881" y="2743200"/>
            <a:ext cx="2172749" cy="2097247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49239F3-134C-429A-B95E-B1F9CCDE8F81}"/>
              </a:ext>
            </a:extLst>
          </p:cNvPr>
          <p:cNvCxnSpPr>
            <a:endCxn id="5" idx="0"/>
          </p:cNvCxnSpPr>
          <p:nvPr/>
        </p:nvCxnSpPr>
        <p:spPr>
          <a:xfrm flipH="1" flipV="1">
            <a:off x="9710256" y="2743200"/>
            <a:ext cx="12584" cy="112545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99E0F43D-DE78-4E50-8708-B896B11D95C2}"/>
              </a:ext>
            </a:extLst>
          </p:cNvPr>
          <p:cNvCxnSpPr/>
          <p:nvPr/>
        </p:nvCxnSpPr>
        <p:spPr>
          <a:xfrm flipV="1">
            <a:off x="9722840" y="2248250"/>
            <a:ext cx="914400" cy="1620407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6667A96C-A134-476E-8025-4489F61E1216}"/>
              </a:ext>
            </a:extLst>
          </p:cNvPr>
          <p:cNvCxnSpPr/>
          <p:nvPr/>
        </p:nvCxnSpPr>
        <p:spPr>
          <a:xfrm flipV="1">
            <a:off x="9722840" y="3305928"/>
            <a:ext cx="1812022" cy="56272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5B83EFA-9A40-4983-AA1E-C428D0258DF2}"/>
              </a:ext>
            </a:extLst>
          </p:cNvPr>
          <p:cNvCxnSpPr>
            <a:cxnSpLocks/>
            <a:endCxn id="5" idx="7"/>
          </p:cNvCxnSpPr>
          <p:nvPr/>
        </p:nvCxnSpPr>
        <p:spPr>
          <a:xfrm flipV="1">
            <a:off x="9722840" y="3050335"/>
            <a:ext cx="755598" cy="8183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7FF8E6A7-3661-4329-ADF6-4E733FD8D6F5}"/>
              </a:ext>
            </a:extLst>
          </p:cNvPr>
          <p:cNvCxnSpPr>
            <a:endCxn id="5" idx="1"/>
          </p:cNvCxnSpPr>
          <p:nvPr/>
        </p:nvCxnSpPr>
        <p:spPr>
          <a:xfrm flipH="1" flipV="1">
            <a:off x="8942073" y="3050335"/>
            <a:ext cx="768182" cy="8183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CFD861D0-C165-4909-84FA-6B441EFC2A2C}"/>
              </a:ext>
            </a:extLst>
          </p:cNvPr>
          <p:cNvCxnSpPr>
            <a:stCxn id="5" idx="1"/>
            <a:endCxn id="5" idx="7"/>
          </p:cNvCxnSpPr>
          <p:nvPr/>
        </p:nvCxnSpPr>
        <p:spPr>
          <a:xfrm>
            <a:off x="8942073" y="3050335"/>
            <a:ext cx="15363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DECF7C-6B50-4018-8327-E38C8AE08F9A}"/>
                  </a:ext>
                </a:extLst>
              </p:cNvPr>
              <p:cNvSpPr txBox="1"/>
              <p:nvPr/>
            </p:nvSpPr>
            <p:spPr>
              <a:xfrm>
                <a:off x="9287662" y="3232641"/>
                <a:ext cx="201335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𝛼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>
                <a:extLst>
                  <a:ext uri="{FF2B5EF4-FFF2-40B4-BE49-F238E27FC236}">
                    <a16:creationId xmlns:a16="http://schemas.microsoft.com/office/drawing/2014/main" id="{F4DECF7C-6B50-4018-8327-E38C8AE08F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87662" y="3232641"/>
                <a:ext cx="201335" cy="369332"/>
              </a:xfrm>
              <a:prstGeom prst="rect">
                <a:avLst/>
              </a:prstGeom>
              <a:blipFill>
                <a:blip r:embed="rId3"/>
                <a:stretch>
                  <a:fillRect r="-4545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Left Brace 24">
            <a:extLst>
              <a:ext uri="{FF2B5EF4-FFF2-40B4-BE49-F238E27FC236}">
                <a16:creationId xmlns:a16="http://schemas.microsoft.com/office/drawing/2014/main" id="{89412A45-53E5-406D-8250-A3F91102BE93}"/>
              </a:ext>
            </a:extLst>
          </p:cNvPr>
          <p:cNvSpPr/>
          <p:nvPr/>
        </p:nvSpPr>
        <p:spPr>
          <a:xfrm>
            <a:off x="9550866" y="3063723"/>
            <a:ext cx="139466" cy="749205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48D64C7-A7EB-451A-B724-C87A968B87D9}"/>
                  </a:ext>
                </a:extLst>
              </p:cNvPr>
              <p:cNvSpPr txBox="1"/>
              <p:nvPr/>
            </p:nvSpPr>
            <p:spPr>
              <a:xfrm>
                <a:off x="9472742" y="2348458"/>
                <a:ext cx="435179" cy="39164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𝑖𝑗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6" name="TextBox 25">
                <a:extLst>
                  <a:ext uri="{FF2B5EF4-FFF2-40B4-BE49-F238E27FC236}">
                    <a16:creationId xmlns:a16="http://schemas.microsoft.com/office/drawing/2014/main" id="{C48D64C7-A7EB-451A-B724-C87A968B87D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72742" y="2348458"/>
                <a:ext cx="435179" cy="391646"/>
              </a:xfrm>
              <a:prstGeom prst="rect">
                <a:avLst/>
              </a:prstGeom>
              <a:blipFill>
                <a:blip r:embed="rId4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72163AB-FF1D-48F6-A230-2149C6759DE3}"/>
                  </a:ext>
                </a:extLst>
              </p:cNvPr>
              <p:cNvSpPr txBox="1"/>
              <p:nvPr/>
            </p:nvSpPr>
            <p:spPr>
              <a:xfrm>
                <a:off x="10041622" y="1921079"/>
                <a:ext cx="131217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passes</a:t>
                </a: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972163AB-FF1D-48F6-A230-2149C6759D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41622" y="1921079"/>
                <a:ext cx="1312178" cy="369332"/>
              </a:xfrm>
              <a:prstGeom prst="rect">
                <a:avLst/>
              </a:prstGeom>
              <a:blipFill>
                <a:blip r:embed="rId5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20E0946-3BB7-42BC-9605-99A889033368}"/>
                  </a:ext>
                </a:extLst>
              </p:cNvPr>
              <p:cNvSpPr/>
              <p:nvPr/>
            </p:nvSpPr>
            <p:spPr>
              <a:xfrm>
                <a:off x="11034144" y="2922696"/>
                <a:ext cx="74155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fails</a:t>
                </a:r>
              </a:p>
            </p:txBody>
          </p:sp>
        </mc:Choice>
        <mc:Fallback xmlns="">
          <p:sp>
            <p:nvSpPr>
              <p:cNvPr id="29" name="Rectangle 28">
                <a:extLst>
                  <a:ext uri="{FF2B5EF4-FFF2-40B4-BE49-F238E27FC236}">
                    <a16:creationId xmlns:a16="http://schemas.microsoft.com/office/drawing/2014/main" id="{120E0946-3BB7-42BC-9605-99A88903336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34144" y="2922696"/>
                <a:ext cx="741550" cy="369332"/>
              </a:xfrm>
              <a:prstGeom prst="rect">
                <a:avLst/>
              </a:prstGeom>
              <a:blipFill>
                <a:blip r:embed="rId6"/>
                <a:stretch>
                  <a:fillRect t="-8197" r="-737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17376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4D526-D138-4029-BD62-323AEBE2DC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Locally Sensitive Filters with RPC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7698B7-CAC8-49BD-AAED-576B8F9DE1A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20000"/>
              </a:bodyPr>
              <a:lstStyle/>
              <a:p>
                <a:r>
                  <a:rPr lang="en-US" dirty="0"/>
                  <a:t>Downsides of BGJ15 strategy</a:t>
                </a:r>
              </a:p>
              <a:p>
                <a:pPr lvl="1"/>
                <a:r>
                  <a:rPr lang="en-US" dirty="0"/>
                  <a:t>BGJ style LSH spends a lot of time rejecting list vectors for buckets</a:t>
                </a:r>
              </a:p>
              <a:p>
                <a:pPr lvl="1"/>
                <a:r>
                  <a:rPr lang="en-US" dirty="0"/>
                  <a:t>Regions of sphere going in the same bucket are convex, but not spherically (conically) symmetrical</a:t>
                </a:r>
              </a:p>
              <a:p>
                <a:pPr lvl="2"/>
                <a:r>
                  <a:rPr lang="en-US" dirty="0"/>
                  <a:t>Intersection of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 different conical regions</a:t>
                </a:r>
              </a:p>
              <a:p>
                <a:pPr lvl="2"/>
                <a:r>
                  <a:rPr lang="en-US" dirty="0"/>
                  <a:t>Spherically symmetrical buckets would be ideal</a:t>
                </a:r>
              </a:p>
              <a:p>
                <a:endParaRPr lang="en-US" dirty="0"/>
              </a:p>
              <a:p>
                <a:r>
                  <a:rPr lang="en-US" dirty="0"/>
                  <a:t>BDGL strategy</a:t>
                </a:r>
              </a:p>
              <a:p>
                <a:pPr lvl="1"/>
                <a:r>
                  <a:rPr lang="en-US" dirty="0"/>
                  <a:t>pick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from a spherical RPC</a:t>
                </a:r>
              </a:p>
              <a:p>
                <a:pPr lvl="1"/>
                <a:r>
                  <a:rPr lang="en-US" dirty="0"/>
                  <a:t>Can list all the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 for which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≥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US" dirty="0"/>
                  <a:t> at cost far less than </a:t>
                </a:r>
                <a14:m>
                  <m:oMath xmlns:m="http://schemas.openxmlformats.org/officeDocument/2006/math">
                    <m:r>
                      <a:rPr lang="en-US" i="1" dirty="0" smtClean="0">
                        <a:latin typeface="Cambria Math" panose="02040503050406030204" pitchFamily="18" charset="0"/>
                      </a:rPr>
                      <m:t>𝑘𝑡</m:t>
                    </m:r>
                  </m:oMath>
                </a14:m>
                <a:endParaRPr lang="en-US" dirty="0"/>
              </a:p>
              <a:p>
                <a:pPr lvl="2"/>
                <a:r>
                  <a:rPr lang="en-US" dirty="0"/>
                  <a:t>Essentially free, cost is proportional to the number of filters,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𝑖𝑗</m:t>
                        </m:r>
                      </m:sub>
                    </m:sSub>
                  </m:oMath>
                </a14:m>
                <a:r>
                  <a:rPr lang="en-US" dirty="0"/>
                  <a:t>, that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US" dirty="0"/>
                  <a:t> actually passes</a:t>
                </a:r>
              </a:p>
              <a:p>
                <a:pPr lvl="2"/>
                <a:r>
                  <a:rPr lang="en-US" dirty="0"/>
                  <a:t>No reason not to pick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dirty="0"/>
                  <a:t>=1, </a:t>
                </a:r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𝛼</m:t>
                    </m:r>
                  </m:oMath>
                </a14:m>
                <a:r>
                  <a:rPr lang="en-US" dirty="0"/>
                  <a:t> large, resulting in spherical buckets</a:t>
                </a:r>
              </a:p>
              <a:p>
                <a:pPr lvl="2"/>
                <a:r>
                  <a:rPr lang="en-US" dirty="0"/>
                  <a:t>Call bucket centers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dirty="0"/>
                  <a:t> from now on!</a:t>
                </a:r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D47698B7-CAC8-49BD-AAED-576B8F9DE1A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928" t="-3501" r="-11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5042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1A1ABF-2A0F-4033-8C39-285BAA9A6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RPC Format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1BE80E-2783-441F-BB72-2C78D99AAF9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b="0" dirty="0"/>
                  <a:t>Choose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b>
                        <m:r>
                          <a:rPr lang="en-US" i="1"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/>
                  <a:t> from code given by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𝐶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𝑄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…×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𝑚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14:m>
                  <m:oMath xmlns:m="http://schemas.openxmlformats.org/officeDocument/2006/math">
                    <m:r>
                      <a:rPr lang="en-US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</a:t>
                </a:r>
                <a:r>
                  <a:rPr lang="en-US" dirty="0">
                    <a:ea typeface="Cambria Math" panose="02040503050406030204" pitchFamily="18" charset="0"/>
                  </a:rPr>
                  <a:t>is random rotation (orthogonal matrix)</a:t>
                </a:r>
              </a:p>
              <a:p>
                <a:pPr lvl="1"/>
                <a:r>
                  <a:rPr lang="en-US" b="0" dirty="0">
                    <a:ea typeface="Cambria Math" panose="02040503050406030204" pitchFamily="18" charset="0"/>
                  </a:rPr>
                  <a:t>Each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is a random code on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𝑛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den>
                    </m:f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coordinates, consisting of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different codewords with Euclidean norm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1/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e>
                    </m:ra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Product code has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𝐵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codewords</a:t>
                </a:r>
              </a:p>
              <a:p>
                <a:r>
                  <a:rPr lang="en-US" dirty="0">
                    <a:ea typeface="Cambria Math" panose="02040503050406030204" pitchFamily="18" charset="0"/>
                  </a:rPr>
                  <a:t>To get product codewords with large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𝑠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dirty="0">
                    <a:ea typeface="Cambria Math" panose="02040503050406030204" pitchFamily="18" charset="0"/>
                  </a:rPr>
                  <a:t>Choose from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𝐶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codewords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b="0" dirty="0">
                    <a:ea typeface="Cambria Math" panose="02040503050406030204" pitchFamily="18" charset="0"/>
                  </a:rPr>
                  <a:t> with large </a:t>
                </a:r>
                <a14:m>
                  <m:oMath xmlns:m="http://schemas.openxmlformats.org/officeDocument/2006/math">
                    <m:d>
                      <m:dPr>
                        <m:begChr m:val="⟨"/>
                        <m:endChr m:val="⟩"/>
                        <m:ctrlPr>
                          <a:rPr lang="en-US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𝑐</m:t>
                            </m:r>
                          </m:e>
                          <m:sub>
                            <m:r>
                              <a:rPr lang="en-US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𝑗</m:t>
                            </m:r>
                          </m:sub>
                        </m:sSub>
                        <m:r>
                          <a:rPr lang="en-US" i="1"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𝑄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 panose="02040503050406030204" pitchFamily="18" charset="0"/>
                              </a:rPr>
                              <m:t>−1</m:t>
                            </m:r>
                          </m:sup>
                        </m:sSup>
                        <m:r>
                          <a:rPr lang="en-US" i="1">
                            <a:latin typeface="Cambria Math" panose="02040503050406030204" pitchFamily="18" charset="0"/>
                          </a:rPr>
                          <m:t>𝑣</m:t>
                        </m:r>
                      </m:e>
                    </m:d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BE1BE80E-2783-441F-BB72-2C78D99AAF9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12545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C87FEDF3E7A8F4A97A830D99D3B29C6" ma:contentTypeVersion="10" ma:contentTypeDescription="Create a new document." ma:contentTypeScope="" ma:versionID="f8274753927bec511d39ba766186a313">
  <xsd:schema xmlns:xsd="http://www.w3.org/2001/XMLSchema" xmlns:xs="http://www.w3.org/2001/XMLSchema" xmlns:p="http://schemas.microsoft.com/office/2006/metadata/properties" xmlns:ns2="ae68404e-1c87-4717-902c-d537b5f6e9ca" xmlns:ns3="bea53ec1-1315-4566-a6b5-3d273db44762" targetNamespace="http://schemas.microsoft.com/office/2006/metadata/properties" ma:root="true" ma:fieldsID="30317bed2e05a5647e706de8dffadf77" ns2:_="" ns3:_="">
    <xsd:import namespace="ae68404e-1c87-4717-902c-d537b5f6e9ca"/>
    <xsd:import namespace="bea53ec1-1315-4566-a6b5-3d273db4476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8404e-1c87-4717-902c-d537b5f6e9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LengthInSeconds" ma:index="1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2e6a98a9-4721-402f-9b0e-578e6c49775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a53ec1-1315-4566-a6b5-3d273db44762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f236dbd5-a568-4060-80e3-7b07cda60566}" ma:internalName="TaxCatchAll" ma:showField="CatchAllData" ma:web="bea53ec1-1315-4566-a6b5-3d273db4476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ea53ec1-1315-4566-a6b5-3d273db44762" xsi:nil="true"/>
    <lcf76f155ced4ddcb4097134ff3c332f xmlns="ae68404e-1c87-4717-902c-d537b5f6e9ca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37FA66BA-434E-489D-933A-932D44647A69}"/>
</file>

<file path=customXml/itemProps2.xml><?xml version="1.0" encoding="utf-8"?>
<ds:datastoreItem xmlns:ds="http://schemas.openxmlformats.org/officeDocument/2006/customXml" ds:itemID="{ACBCF3E0-F51C-45A9-B2EC-8C029927806E}"/>
</file>

<file path=customXml/itemProps3.xml><?xml version="1.0" encoding="utf-8"?>
<ds:datastoreItem xmlns:ds="http://schemas.openxmlformats.org/officeDocument/2006/customXml" ds:itemID="{34D47FCB-E878-458A-89D1-B40847DEFD68}"/>
</file>

<file path=docProps/app.xml><?xml version="1.0" encoding="utf-8"?>
<Properties xmlns="http://schemas.openxmlformats.org/officeDocument/2006/extended-properties" xmlns:vt="http://schemas.openxmlformats.org/officeDocument/2006/docPropsVTypes">
  <TotalTime>4607</TotalTime>
  <Words>963</Words>
  <Application>Microsoft Office PowerPoint</Application>
  <PresentationFormat>Widescreen</PresentationFormat>
  <Paragraphs>103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Cambria Math</vt:lpstr>
      <vt:lpstr>Office Theme</vt:lpstr>
      <vt:lpstr>BDGL Sieve “New directions in nearest neighbor searching with applications to lattice sieving”</vt:lpstr>
      <vt:lpstr>Highlights</vt:lpstr>
      <vt:lpstr>BGDL in context</vt:lpstr>
      <vt:lpstr>Outline</vt:lpstr>
      <vt:lpstr>Sieving Review</vt:lpstr>
      <vt:lpstr>Assumptions for Heuristic Sieving</vt:lpstr>
      <vt:lpstr>Locality Sensitive Hash</vt:lpstr>
      <vt:lpstr>Locally Sensitive Filters with RPC</vt:lpstr>
      <vt:lpstr>RPC Format</vt:lpstr>
      <vt:lpstr>RPC list decoding algorithm</vt:lpstr>
      <vt:lpstr>Gauss Sieve vs NV Sieve</vt:lpstr>
      <vt:lpstr>Gauss Sieve (unmodified, from MV10)</vt:lpstr>
      <vt:lpstr>Gauss Sieve vs NV Sieve</vt:lpstr>
      <vt:lpstr>Complexity graph revisited</vt:lpstr>
      <vt:lpstr>Experimental Results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BDGL Sieve “New directions in nearest neighbor searching with applications to lattice sieving”</dc:title>
  <dc:creator>Perlner, Ray A. (Fed)</dc:creator>
  <cp:lastModifiedBy>Ray</cp:lastModifiedBy>
  <cp:revision>49</cp:revision>
  <dcterms:created xsi:type="dcterms:W3CDTF">2021-03-12T00:30:57Z</dcterms:created>
  <dcterms:modified xsi:type="dcterms:W3CDTF">2021-03-16T16:13:14Z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0x010100DC87FEDF3E7A8F4A97A830D99D3B29C6</vt:lpwstr>
  </property>
</Properties>
</file>